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81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=""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=""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=""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=""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=""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=""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</a:t>
            </a:r>
            <a:r>
              <a:rPr lang="en-US" sz="3200" b="1" dirty="0"/>
              <a:t>LR </a:t>
            </a:r>
            <a:r>
              <a:rPr lang="ru-RU" sz="3200" b="1" dirty="0" err="1"/>
              <a:t>ретінде</a:t>
            </a:r>
            <a:r>
              <a:rPr lang="ru-RU" sz="3200" b="1" dirty="0"/>
              <a:t> лексика. ЛЕКСИКОГРАФИЯҒА КІРІСПЕ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b="1" dirty="0"/>
              <a:t>ә</a:t>
            </a:r>
            <a:r>
              <a:rPr lang="kk-KZ" sz="2000" b="1" dirty="0" smtClean="0"/>
              <a:t>л-Фараби атындағы ҚазҰУ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/>
              <a:t>Дәріс</a:t>
            </a:r>
            <a:r>
              <a:rPr lang="ru-RU" sz="2800" dirty="0"/>
              <a:t> 10. ОРТАҚ ТІЛ ЖӘНЕ </a:t>
            </a:r>
            <a:r>
              <a:rPr lang="en-US" sz="2800" dirty="0"/>
              <a:t>WORDNET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=""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1786423"/>
            <a:ext cx="9601200" cy="4382729"/>
          </a:xfrm>
        </p:spPr>
        <p:txBody>
          <a:bodyPr/>
          <a:lstStyle/>
          <a:p>
            <a:r>
              <a:rPr lang="en-US" dirty="0"/>
              <a:t>Semantic Web (SW) </a:t>
            </a:r>
            <a:r>
              <a:rPr lang="ru-RU" dirty="0" err="1"/>
              <a:t>жобасын</a:t>
            </a:r>
            <a:r>
              <a:rPr lang="ru-RU" dirty="0"/>
              <a:t> </a:t>
            </a:r>
            <a:r>
              <a:rPr lang="en-US" dirty="0"/>
              <a:t>WWW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қалаушылардың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WWW </a:t>
            </a:r>
            <a:r>
              <a:rPr lang="ru-RU" dirty="0" err="1"/>
              <a:t>консорциумының</a:t>
            </a:r>
            <a:r>
              <a:rPr lang="ru-RU" dirty="0"/>
              <a:t> (</a:t>
            </a:r>
            <a:r>
              <a:rPr lang="en-US" dirty="0"/>
              <a:t>W3C)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төрағасы</a:t>
            </a:r>
            <a:r>
              <a:rPr lang="ru-RU" dirty="0"/>
              <a:t> Тим </a:t>
            </a:r>
            <a:r>
              <a:rPr lang="ru-RU" dirty="0" err="1"/>
              <a:t>Бернерс</a:t>
            </a:r>
            <a:r>
              <a:rPr lang="ru-RU" dirty="0"/>
              <a:t>-Ли </a:t>
            </a:r>
            <a:r>
              <a:rPr lang="ru-RU" dirty="0" err="1"/>
              <a:t>ұсынды</a:t>
            </a:r>
            <a:r>
              <a:rPr lang="ru-RU" dirty="0"/>
              <a:t>. </a:t>
            </a:r>
            <a:r>
              <a:rPr lang="en-US" dirty="0"/>
              <a:t>SW </a:t>
            </a:r>
            <a:r>
              <a:rPr lang="ru-RU" dirty="0" err="1"/>
              <a:t>тұжырымдамасы</a:t>
            </a:r>
            <a:r>
              <a:rPr lang="ru-RU" dirty="0"/>
              <a:t> </a:t>
            </a:r>
            <a:r>
              <a:rPr lang="ru-RU" dirty="0" err="1"/>
              <a:t>желіде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ұсынуды</a:t>
            </a:r>
            <a:r>
              <a:rPr lang="ru-RU" dirty="0"/>
              <a:t> </a:t>
            </a:r>
            <a:r>
              <a:rPr lang="ru-RU" dirty="0" err="1"/>
              <a:t>ұйымдастыру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оны </a:t>
            </a:r>
            <a:r>
              <a:rPr lang="ru-RU" dirty="0" err="1"/>
              <a:t>визуализациялауға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өңдеуге</a:t>
            </a:r>
            <a:r>
              <a:rPr lang="ru-RU" dirty="0"/>
              <a:t> де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2296"/>
            <a:ext cx="9601200" cy="720213"/>
          </a:xfrm>
        </p:spPr>
        <p:txBody>
          <a:bodyPr/>
          <a:lstStyle/>
          <a:p>
            <a:pPr algn="ctr"/>
            <a:r>
              <a:rPr lang="ru-RU" sz="4000" dirty="0" smtClean="0"/>
              <a:t> </a:t>
            </a:r>
            <a:r>
              <a:rPr lang="en-US" sz="4000" dirty="0" smtClean="0"/>
              <a:t>WWW-</a:t>
            </a:r>
            <a:r>
              <a:rPr lang="ru-RU" sz="4000" dirty="0" err="1" smtClean="0"/>
              <a:t>желісінің</a:t>
            </a:r>
            <a:r>
              <a:rPr lang="ru-RU" sz="4000" dirty="0" smtClean="0"/>
              <a:t> даму </a:t>
            </a:r>
            <a:r>
              <a:rPr lang="ru-RU" sz="4000" dirty="0" err="1" smtClean="0"/>
              <a:t>сатылары</a:t>
            </a:r>
            <a:r>
              <a:rPr lang="ru-RU" sz="4000" dirty="0" smtClean="0"/>
              <a:t>:</a:t>
            </a:r>
            <a:endParaRPr lang="en-US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716768" cy="4382729"/>
          </a:xfrm>
        </p:spPr>
        <p:txBody>
          <a:bodyPr/>
          <a:lstStyle/>
          <a:p>
            <a:r>
              <a:rPr lang="en-US" dirty="0"/>
              <a:t>1. Web 1.0 - </a:t>
            </a:r>
            <a:r>
              <a:rPr lang="ru-RU" dirty="0" err="1"/>
              <a:t>желіде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біріктіру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оны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толықтыру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en-US" dirty="0"/>
              <a:t>Web 2.0 - </a:t>
            </a:r>
            <a:r>
              <a:rPr lang="ru-RU" dirty="0" err="1"/>
              <a:t>адамдарды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желілерге</a:t>
            </a:r>
            <a:r>
              <a:rPr lang="ru-RU" dirty="0"/>
              <a:t> </a:t>
            </a:r>
            <a:r>
              <a:rPr lang="ru-RU" dirty="0" err="1"/>
              <a:t>біріктіру</a:t>
            </a:r>
            <a:r>
              <a:rPr lang="ru-RU" dirty="0"/>
              <a:t>-</a:t>
            </a:r>
            <a:r>
              <a:rPr lang="en-US" dirty="0"/>
              <a:t>Social Web</a:t>
            </a:r>
            <a:r>
              <a:rPr lang="en-US" dirty="0" smtClean="0"/>
              <a:t>.</a:t>
            </a:r>
            <a:endParaRPr lang="kk-KZ" dirty="0" smtClean="0"/>
          </a:p>
          <a:p>
            <a:r>
              <a:rPr lang="en-US" dirty="0" smtClean="0"/>
              <a:t>3</a:t>
            </a:r>
            <a:r>
              <a:rPr lang="en-US" dirty="0"/>
              <a:t>. Web 3.0-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желісіндегі</a:t>
            </a:r>
            <a:r>
              <a:rPr lang="ru-RU" dirty="0"/>
              <a:t> </a:t>
            </a:r>
            <a:r>
              <a:rPr lang="ru-RU" dirty="0" err="1"/>
              <a:t>бірлестік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en-US" dirty="0"/>
              <a:t>Web 4.0-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дәрежеде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мен </a:t>
            </a:r>
            <a:r>
              <a:rPr lang="ru-RU" dirty="0" err="1"/>
              <a:t>компьютерлерді</a:t>
            </a:r>
            <a:r>
              <a:rPr lang="ru-RU" dirty="0"/>
              <a:t> </a:t>
            </a:r>
            <a:r>
              <a:rPr lang="ru-RU" dirty="0" err="1"/>
              <a:t>желіге</a:t>
            </a:r>
            <a:r>
              <a:rPr lang="ru-RU" dirty="0"/>
              <a:t> </a:t>
            </a:r>
            <a:r>
              <a:rPr lang="ru-RU" dirty="0" err="1"/>
              <a:t>біріктіру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0896"/>
            <a:ext cx="9601200" cy="720213"/>
          </a:xfrm>
        </p:spPr>
        <p:txBody>
          <a:bodyPr/>
          <a:lstStyle/>
          <a:p>
            <a:pPr algn="ctr"/>
            <a:r>
              <a:rPr lang="ru-RU" sz="4400" dirty="0"/>
              <a:t>Этика </a:t>
            </a:r>
            <a:r>
              <a:rPr lang="ru-RU" sz="4400" dirty="0" err="1"/>
              <a:t>міндеттері</a:t>
            </a:r>
            <a:r>
              <a:rPr lang="ru-RU" sz="4400" dirty="0"/>
              <a:t>:</a:t>
            </a:r>
            <a:endParaRPr lang="en-US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ru-RU" dirty="0"/>
              <a:t>	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қағидаттары</a:t>
            </a:r>
            <a:r>
              <a:rPr lang="ru-RU" dirty="0"/>
              <a:t> мен </a:t>
            </a:r>
            <a:r>
              <a:rPr lang="ru-RU" dirty="0" err="1"/>
              <a:t>нормаларын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моральдық</a:t>
            </a:r>
            <a:r>
              <a:rPr lang="ru-RU" dirty="0" smtClean="0"/>
              <a:t> </a:t>
            </a:r>
            <a:r>
              <a:rPr lang="ru-RU" dirty="0" err="1"/>
              <a:t>принциптер</a:t>
            </a:r>
            <a:r>
              <a:rPr lang="ru-RU" dirty="0"/>
              <a:t> мен </a:t>
            </a:r>
            <a:r>
              <a:rPr lang="ru-RU" dirty="0" err="1"/>
              <a:t>нормаларды</a:t>
            </a:r>
            <a:r>
              <a:rPr lang="ru-RU" dirty="0"/>
              <a:t> </a:t>
            </a:r>
            <a:r>
              <a:rPr lang="ru-RU" dirty="0" err="1"/>
              <a:t>жинақтайды</a:t>
            </a:r>
            <a:r>
              <a:rPr lang="ru-RU" dirty="0"/>
              <a:t>, </a:t>
            </a:r>
            <a:r>
              <a:rPr lang="ru-RU" dirty="0" err="1"/>
              <a:t>жүйелейді</a:t>
            </a:r>
            <a:r>
              <a:rPr lang="ru-RU" dirty="0"/>
              <a:t>, </a:t>
            </a:r>
            <a:r>
              <a:rPr lang="ru-RU" dirty="0" err="1"/>
              <a:t>жіктейді,моральдық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r>
              <a:rPr lang="ru-RU" dirty="0"/>
              <a:t>, </a:t>
            </a:r>
            <a:r>
              <a:rPr lang="ru-RU" dirty="0" err="1"/>
              <a:t>моральдық</a:t>
            </a:r>
            <a:r>
              <a:rPr lang="ru-RU" dirty="0"/>
              <a:t> сана, </a:t>
            </a:r>
            <a:r>
              <a:rPr lang="ru-RU" dirty="0" err="1"/>
              <a:t>моральдық</a:t>
            </a:r>
            <a:r>
              <a:rPr lang="ru-RU" dirty="0"/>
              <a:t> </a:t>
            </a:r>
            <a:r>
              <a:rPr lang="ru-RU" dirty="0" err="1"/>
              <a:t>жауапкершілік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ережелерді</a:t>
            </a:r>
            <a:r>
              <a:rPr lang="ru-RU" dirty="0"/>
              <a:t> </a:t>
            </a:r>
            <a:r>
              <a:rPr lang="ru-RU" dirty="0" err="1"/>
              <a:t>негіздейді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адамдардың</a:t>
            </a:r>
            <a:r>
              <a:rPr lang="ru-RU" dirty="0" smtClean="0"/>
              <a:t> </a:t>
            </a:r>
            <a:r>
              <a:rPr lang="ru-RU" dirty="0" err="1"/>
              <a:t>мінез-құлқы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қарым-қатынастарының</a:t>
            </a:r>
            <a:r>
              <a:rPr lang="ru-RU" dirty="0"/>
              <a:t> 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мәдениетінің</a:t>
            </a:r>
            <a:r>
              <a:rPr lang="ru-RU" dirty="0"/>
              <a:t> </a:t>
            </a:r>
            <a:r>
              <a:rPr lang="ru-RU" dirty="0" err="1"/>
              <a:t>өлшемдерін</a:t>
            </a:r>
            <a:r>
              <a:rPr lang="ru-RU" dirty="0"/>
              <a:t> </a:t>
            </a:r>
            <a:r>
              <a:rPr lang="ru-RU" dirty="0" err="1" smtClean="0"/>
              <a:t>анықтайды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моральдық</a:t>
            </a:r>
            <a:r>
              <a:rPr lang="ru-RU" dirty="0"/>
              <a:t> </a:t>
            </a:r>
            <a:r>
              <a:rPr lang="ru-RU" dirty="0" err="1"/>
              <a:t>пікір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681667"/>
          </a:xfrm>
        </p:spPr>
        <p:txBody>
          <a:bodyPr/>
          <a:lstStyle/>
          <a:p>
            <a:r>
              <a:rPr lang="ru-RU" sz="2000" dirty="0"/>
              <a:t>Тим </a:t>
            </a:r>
            <a:r>
              <a:rPr lang="ru-RU" sz="2000" dirty="0" err="1"/>
              <a:t>Бернерс-Лидің</a:t>
            </a:r>
            <a:r>
              <a:rPr lang="ru-RU" sz="2000" dirty="0"/>
              <a:t> </a:t>
            </a:r>
            <a:r>
              <a:rPr lang="ru-RU" sz="2000" dirty="0" err="1"/>
              <a:t>айтуы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en-US" sz="2000" dirty="0"/>
              <a:t>SW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келесі</a:t>
            </a:r>
            <a:r>
              <a:rPr lang="ru-RU" sz="2000" dirty="0"/>
              <a:t> </a:t>
            </a:r>
            <a:r>
              <a:rPr lang="ru-RU" sz="2000" dirty="0" err="1"/>
              <a:t>компоненттерден</a:t>
            </a:r>
            <a:r>
              <a:rPr lang="ru-RU" sz="2000" dirty="0"/>
              <a:t> </a:t>
            </a:r>
            <a:r>
              <a:rPr lang="ru-RU" sz="2000" dirty="0" err="1"/>
              <a:t>тұрады</a:t>
            </a:r>
            <a:r>
              <a:rPr lang="ru-RU" sz="2000" dirty="0"/>
              <a:t>: </a:t>
            </a:r>
            <a:r>
              <a:rPr lang="en-US" sz="2000" dirty="0"/>
              <a:t>URI/IRI - </a:t>
            </a:r>
            <a:r>
              <a:rPr lang="ru-RU" sz="2000" dirty="0" err="1"/>
              <a:t>ресурстардың</a:t>
            </a:r>
            <a:r>
              <a:rPr lang="ru-RU" sz="2000" dirty="0"/>
              <a:t> </a:t>
            </a:r>
            <a:r>
              <a:rPr lang="ru-RU" sz="2000" dirty="0" err="1"/>
              <a:t>әмбебап</a:t>
            </a:r>
            <a:r>
              <a:rPr lang="ru-RU" sz="2000" dirty="0"/>
              <a:t> идентификаторы; </a:t>
            </a:r>
            <a:r>
              <a:rPr lang="ru-RU" sz="2000" dirty="0" err="1"/>
              <a:t>кеңейтілген</a:t>
            </a:r>
            <a:r>
              <a:rPr lang="ru-RU" sz="2000" dirty="0"/>
              <a:t> </a:t>
            </a:r>
            <a:r>
              <a:rPr lang="ru-RU" sz="2000" dirty="0" err="1"/>
              <a:t>белгілеу</a:t>
            </a:r>
            <a:r>
              <a:rPr lang="ru-RU" sz="2000" dirty="0"/>
              <a:t> </a:t>
            </a:r>
            <a:r>
              <a:rPr lang="ru-RU" sz="2000" dirty="0" err="1"/>
              <a:t>тілі</a:t>
            </a:r>
            <a:r>
              <a:rPr lang="ru-RU" sz="2000" dirty="0"/>
              <a:t> (</a:t>
            </a:r>
            <a:r>
              <a:rPr lang="en-US" sz="2000" dirty="0"/>
              <a:t>XML); RDF </a:t>
            </a:r>
            <a:r>
              <a:rPr lang="ru-RU" sz="2000" dirty="0" err="1"/>
              <a:t>ресурстарын</a:t>
            </a:r>
            <a:r>
              <a:rPr lang="ru-RU" sz="2000" dirty="0"/>
              <a:t> </a:t>
            </a:r>
            <a:r>
              <a:rPr lang="ru-RU" sz="2000" dirty="0" err="1"/>
              <a:t>сипаттаудың</a:t>
            </a:r>
            <a:r>
              <a:rPr lang="ru-RU" sz="2000" dirty="0"/>
              <a:t>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схемасы</a:t>
            </a:r>
            <a:r>
              <a:rPr lang="ru-RU" sz="2000" dirty="0"/>
              <a:t>; </a:t>
            </a:r>
            <a:r>
              <a:rPr lang="ru-RU" sz="2000" dirty="0" err="1"/>
              <a:t>метадеректер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RDF </a:t>
            </a:r>
            <a:r>
              <a:rPr lang="ru-RU" sz="2000" dirty="0" err="1"/>
              <a:t>схемасы</a:t>
            </a:r>
            <a:r>
              <a:rPr lang="ru-RU" sz="2000" dirty="0"/>
              <a:t> (</a:t>
            </a:r>
            <a:r>
              <a:rPr lang="en-US" sz="2000" dirty="0"/>
              <a:t>RDFS); </a:t>
            </a:r>
            <a:r>
              <a:rPr lang="ru-RU" sz="2000" dirty="0"/>
              <a:t>онтология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оларды</a:t>
            </a:r>
            <a:r>
              <a:rPr lang="ru-RU" sz="2000" dirty="0"/>
              <a:t> </a:t>
            </a:r>
            <a:r>
              <a:rPr lang="ru-RU" sz="2000" dirty="0" err="1"/>
              <a:t>сипаттау</a:t>
            </a:r>
            <a:r>
              <a:rPr lang="ru-RU" sz="2000" dirty="0"/>
              <a:t> </a:t>
            </a:r>
            <a:r>
              <a:rPr lang="ru-RU" sz="2000" dirty="0" err="1"/>
              <a:t>тілдері</a:t>
            </a:r>
            <a:r>
              <a:rPr lang="ru-RU" sz="2000" dirty="0"/>
              <a:t> (</a:t>
            </a:r>
            <a:r>
              <a:rPr lang="en-US" sz="2000" dirty="0"/>
              <a:t>OWL: OWL Lite, OWL DL, OWL Full); </a:t>
            </a:r>
            <a:r>
              <a:rPr lang="ru-RU" sz="2000" dirty="0" err="1"/>
              <a:t>метадеректер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OWL </a:t>
            </a:r>
            <a:r>
              <a:rPr lang="ru-RU" sz="2000" dirty="0" err="1"/>
              <a:t>схемасы</a:t>
            </a:r>
            <a:r>
              <a:rPr lang="ru-RU" sz="2000" dirty="0"/>
              <a:t> (</a:t>
            </a:r>
            <a:r>
              <a:rPr lang="en-US" sz="2000" dirty="0"/>
              <a:t>OWLS); RDF </a:t>
            </a:r>
            <a:r>
              <a:rPr lang="ru-RU" sz="2000" dirty="0" err="1"/>
              <a:t>қоймаларына</a:t>
            </a:r>
            <a:r>
              <a:rPr lang="ru-RU" sz="2000" dirty="0"/>
              <a:t> </a:t>
            </a:r>
            <a:r>
              <a:rPr lang="en-US" sz="2000" dirty="0"/>
              <a:t>SPAROL </a:t>
            </a:r>
            <a:r>
              <a:rPr lang="ru-RU" sz="2000" dirty="0" err="1"/>
              <a:t>сұрау</a:t>
            </a:r>
            <a:r>
              <a:rPr lang="ru-RU" sz="2000" dirty="0"/>
              <a:t> </a:t>
            </a:r>
            <a:r>
              <a:rPr lang="ru-RU" sz="2000" dirty="0" err="1"/>
              <a:t>тілі</a:t>
            </a:r>
            <a:r>
              <a:rPr lang="ru-RU" sz="2000" dirty="0"/>
              <a:t>; </a:t>
            </a:r>
            <a:r>
              <a:rPr lang="en-US" sz="2000" dirty="0"/>
              <a:t>WSDL </a:t>
            </a:r>
            <a:r>
              <a:rPr lang="ru-RU" sz="2000" dirty="0" err="1"/>
              <a:t>агенттері</a:t>
            </a:r>
            <a:r>
              <a:rPr lang="ru-RU" sz="2000" dirty="0"/>
              <a:t>/</a:t>
            </a:r>
            <a:r>
              <a:rPr lang="ru-RU" sz="2000" dirty="0" err="1"/>
              <a:t>қызметтері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 err="1"/>
              <a:t>Wsdls</a:t>
            </a:r>
            <a:r>
              <a:rPr lang="en-US" sz="2000" dirty="0"/>
              <a:t> </a:t>
            </a:r>
            <a:r>
              <a:rPr lang="ru-RU" sz="2000" dirty="0" err="1"/>
              <a:t>схемалары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т. б</a:t>
            </a:r>
            <a:r>
              <a:rPr lang="ru-RU" sz="2000" dirty="0" smtClean="0"/>
              <a:t>.</a:t>
            </a:r>
          </a:p>
          <a:p>
            <a:r>
              <a:rPr lang="en-US" sz="2000" dirty="0"/>
              <a:t>RDF </a:t>
            </a:r>
            <a:r>
              <a:rPr lang="ru-RU" sz="2000" dirty="0" err="1"/>
              <a:t>деректері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сериялау</a:t>
            </a:r>
            <a:r>
              <a:rPr lang="ru-RU" sz="2000" dirty="0"/>
              <a:t> </a:t>
            </a:r>
            <a:r>
              <a:rPr lang="ru-RU" sz="2000" dirty="0" err="1"/>
              <a:t>форматтары</a:t>
            </a:r>
            <a:r>
              <a:rPr lang="ru-RU" sz="2000" dirty="0"/>
              <a:t> </a:t>
            </a:r>
            <a:r>
              <a:rPr lang="ru-RU" sz="2000" dirty="0" err="1"/>
              <a:t>жасалынған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қосымшалардың</a:t>
            </a:r>
            <a:r>
              <a:rPr lang="ru-RU" sz="2000" dirty="0"/>
              <a:t> </a:t>
            </a:r>
            <a:r>
              <a:rPr lang="ru-RU" sz="2000" dirty="0" err="1"/>
              <a:t>интероперабельділігі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етілген</a:t>
            </a:r>
            <a:r>
              <a:rPr lang="ru-RU" sz="2000" dirty="0"/>
              <a:t>. </a:t>
            </a:r>
            <a:r>
              <a:rPr lang="en-US" sz="2000" dirty="0"/>
              <a:t>W3C </a:t>
            </a:r>
            <a:r>
              <a:rPr lang="ru-RU" sz="2000" dirty="0"/>
              <a:t>консорциумы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сөздіктерін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en-US" sz="2000" dirty="0"/>
              <a:t>XML, Namespace (</a:t>
            </a:r>
            <a:r>
              <a:rPr lang="ru-RU" sz="2000" dirty="0" err="1"/>
              <a:t>аттар</a:t>
            </a:r>
            <a:r>
              <a:rPr lang="ru-RU" sz="2000" dirty="0"/>
              <a:t> </a:t>
            </a:r>
            <a:r>
              <a:rPr lang="ru-RU" sz="2000" dirty="0" err="1"/>
              <a:t>кеңістігі</a:t>
            </a:r>
            <a:r>
              <a:rPr lang="ru-RU" sz="2000" dirty="0"/>
              <a:t>), </a:t>
            </a:r>
            <a:r>
              <a:rPr lang="en-US" sz="2000" dirty="0"/>
              <a:t>RDF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RDFS (RDF </a:t>
            </a:r>
            <a:r>
              <a:rPr lang="ru-RU" sz="2000" dirty="0" err="1"/>
              <a:t>схемалары</a:t>
            </a:r>
            <a:r>
              <a:rPr lang="ru-RU" sz="2000" dirty="0"/>
              <a:t>) </a:t>
            </a:r>
            <a:r>
              <a:rPr lang="ru-RU" sz="2000" dirty="0" err="1"/>
              <a:t>форматтары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стандарттарды</a:t>
            </a:r>
            <a:r>
              <a:rPr lang="ru-RU" sz="2000" dirty="0"/>
              <a:t> </a:t>
            </a:r>
            <a:r>
              <a:rPr lang="ru-RU" sz="2000" dirty="0" err="1"/>
              <a:t>ұсынды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қолданады</a:t>
            </a:r>
            <a:r>
              <a:rPr lang="ru-RU" sz="2000" dirty="0"/>
              <a:t>. </a:t>
            </a:r>
            <a:r>
              <a:rPr lang="ru-RU" sz="2000" dirty="0" err="1"/>
              <a:t>Қолданыстағы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қосымшалар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тиісті</a:t>
            </a:r>
            <a:r>
              <a:rPr lang="ru-RU" sz="2000" dirty="0"/>
              <a:t> </a:t>
            </a:r>
            <a:r>
              <a:rPr lang="ru-RU" sz="2000" dirty="0" err="1"/>
              <a:t>ерекшеліктер</a:t>
            </a:r>
            <a:r>
              <a:rPr lang="ru-RU" sz="2000" dirty="0"/>
              <a:t> </a:t>
            </a:r>
            <a:r>
              <a:rPr lang="ru-RU" sz="2000" dirty="0" err="1"/>
              <a:t>жасалады</a:t>
            </a:r>
            <a:r>
              <a:rPr lang="ru-RU" sz="2000" dirty="0"/>
              <a:t> (</a:t>
            </a:r>
            <a:r>
              <a:rPr lang="en-US" sz="2000" dirty="0"/>
              <a:t>http://www.w3. org/RDF/). </a:t>
            </a:r>
            <a:r>
              <a:rPr lang="ru-RU" sz="2000" dirty="0" err="1"/>
              <a:t>Зерттеу</a:t>
            </a:r>
            <a:r>
              <a:rPr lang="ru-RU" sz="2000" dirty="0"/>
              <a:t> </a:t>
            </a:r>
            <a:r>
              <a:rPr lang="ru-RU" sz="2000" dirty="0" err="1"/>
              <a:t>нәтижелері</a:t>
            </a:r>
            <a:r>
              <a:rPr lang="ru-RU" sz="2000" dirty="0"/>
              <a:t> </a:t>
            </a:r>
            <a:r>
              <a:rPr lang="ru-RU" sz="2000" dirty="0" err="1"/>
              <a:t>қазірдің</a:t>
            </a:r>
            <a:r>
              <a:rPr lang="ru-RU" sz="2000" dirty="0"/>
              <a:t> </a:t>
            </a:r>
            <a:r>
              <a:rPr lang="ru-RU" sz="2000" dirty="0" err="1"/>
              <a:t>өзінде</a:t>
            </a:r>
            <a:r>
              <a:rPr lang="ru-RU" sz="2000" dirty="0"/>
              <a:t> </a:t>
            </a:r>
            <a:r>
              <a:rPr lang="ru-RU" sz="2000" dirty="0" err="1"/>
              <a:t>коммерциялық</a:t>
            </a:r>
            <a:r>
              <a:rPr lang="ru-RU" sz="2000" dirty="0"/>
              <a:t> </a:t>
            </a:r>
            <a:r>
              <a:rPr lang="ru-RU" sz="2000" dirty="0" err="1"/>
              <a:t>мақсатта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4827E1-AA9D-4165-AD0D-EA893A9F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түрлі</a:t>
            </a:r>
            <a:r>
              <a:rPr lang="ru-RU" sz="2000" dirty="0"/>
              <a:t> </a:t>
            </a:r>
            <a:r>
              <a:rPr lang="ru-RU" sz="2000" dirty="0" err="1"/>
              <a:t>тілдердегі</a:t>
            </a:r>
            <a:r>
              <a:rPr lang="ru-RU" sz="2000" dirty="0"/>
              <a:t> </a:t>
            </a:r>
            <a:r>
              <a:rPr lang="ru-RU" sz="2000" dirty="0" err="1"/>
              <a:t>мәтіндер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ұсыну</a:t>
            </a:r>
            <a:r>
              <a:rPr lang="ru-RU" sz="2000" dirty="0"/>
              <a:t> </a:t>
            </a:r>
            <a:r>
              <a:rPr lang="ru-RU" sz="2000" dirty="0" err="1"/>
              <a:t>қажеттілігі</a:t>
            </a:r>
            <a:r>
              <a:rPr lang="ru-RU" sz="2000" dirty="0"/>
              <a:t>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en-US" sz="2000" dirty="0"/>
              <a:t>WordNet-</a:t>
            </a:r>
            <a:r>
              <a:rPr lang="ru-RU" sz="2000" dirty="0" err="1"/>
              <a:t>ке</a:t>
            </a:r>
            <a:r>
              <a:rPr lang="ru-RU" sz="2000" dirty="0"/>
              <a:t> </a:t>
            </a:r>
            <a:r>
              <a:rPr lang="ru-RU" sz="2000" dirty="0" err="1"/>
              <a:t>ұқсас</a:t>
            </a:r>
            <a:r>
              <a:rPr lang="ru-RU" sz="2000" dirty="0"/>
              <a:t> </a:t>
            </a:r>
            <a:r>
              <a:rPr lang="ru-RU" sz="2000" dirty="0" err="1"/>
              <a:t>лексиканы</a:t>
            </a:r>
            <a:r>
              <a:rPr lang="ru-RU" sz="2000" dirty="0"/>
              <a:t> тезаурус </a:t>
            </a:r>
            <a:r>
              <a:rPr lang="ru-RU" sz="2000" dirty="0" err="1"/>
              <a:t>ұсыну</a:t>
            </a:r>
            <a:r>
              <a:rPr lang="ru-RU" sz="2000" dirty="0"/>
              <a:t> </a:t>
            </a:r>
            <a:r>
              <a:rPr lang="ru-RU" sz="2000" dirty="0" err="1"/>
              <a:t>жүйелері</a:t>
            </a:r>
            <a:r>
              <a:rPr lang="ru-RU" sz="2000" dirty="0"/>
              <a:t> </a:t>
            </a:r>
            <a:r>
              <a:rPr lang="ru-RU" sz="2000" dirty="0" err="1"/>
              <a:t>кеңінен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тілдер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жүйелердің</a:t>
            </a:r>
            <a:r>
              <a:rPr lang="ru-RU" sz="2000" dirty="0"/>
              <a:t> </a:t>
            </a:r>
            <a:r>
              <a:rPr lang="ru-RU" sz="2000" dirty="0" err="1"/>
              <a:t>бірқатар</a:t>
            </a:r>
            <a:r>
              <a:rPr lang="ru-RU" sz="2000" dirty="0"/>
              <a:t> </a:t>
            </a:r>
            <a:r>
              <a:rPr lang="ru-RU" sz="2000" dirty="0" err="1"/>
              <a:t>ұқсас</a:t>
            </a:r>
            <a:r>
              <a:rPr lang="ru-RU" sz="2000" dirty="0"/>
              <a:t> </a:t>
            </a:r>
            <a:r>
              <a:rPr lang="ru-RU" sz="2000" dirty="0" err="1"/>
              <a:t>көріністері</a:t>
            </a:r>
            <a:r>
              <a:rPr lang="ru-RU" sz="2000" dirty="0"/>
              <a:t> </a:t>
            </a:r>
            <a:r>
              <a:rPr lang="ru-RU" sz="2000" dirty="0" err="1"/>
              <a:t>әзірленді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саладағы</a:t>
            </a:r>
            <a:r>
              <a:rPr lang="ru-RU" sz="2000" dirty="0"/>
              <a:t> </a:t>
            </a:r>
            <a:r>
              <a:rPr lang="ru-RU" sz="2000" dirty="0" err="1"/>
              <a:t>пионерлер</a:t>
            </a:r>
            <a:r>
              <a:rPr lang="ru-RU" sz="2000" dirty="0"/>
              <a:t> </a:t>
            </a:r>
            <a:r>
              <a:rPr lang="ru-RU" sz="2000" dirty="0" err="1"/>
              <a:t>Дж.Д</a:t>
            </a:r>
            <a:r>
              <a:rPr lang="ru-RU" sz="2000" dirty="0"/>
              <a:t>. </a:t>
            </a:r>
            <a:r>
              <a:rPr lang="ru-RU" sz="2000" dirty="0" err="1"/>
              <a:t>басқарған</a:t>
            </a:r>
            <a:r>
              <a:rPr lang="ru-RU" sz="2000" dirty="0"/>
              <a:t> </a:t>
            </a:r>
            <a:r>
              <a:rPr lang="ru-RU" sz="2000" dirty="0" err="1"/>
              <a:t>Принстон</a:t>
            </a:r>
            <a:r>
              <a:rPr lang="ru-RU" sz="2000" dirty="0"/>
              <a:t> </a:t>
            </a:r>
            <a:r>
              <a:rPr lang="ru-RU" sz="2000" dirty="0" err="1"/>
              <a:t>институтының</a:t>
            </a:r>
            <a:r>
              <a:rPr lang="ru-RU" sz="2000" dirty="0"/>
              <a:t> (АҚШ) </a:t>
            </a:r>
            <a:r>
              <a:rPr lang="ru-RU" sz="2000" dirty="0" err="1"/>
              <a:t>ғылыми</a:t>
            </a:r>
            <a:r>
              <a:rPr lang="ru-RU" sz="2000" dirty="0"/>
              <a:t> </a:t>
            </a:r>
            <a:r>
              <a:rPr lang="ru-RU" sz="2000" dirty="0" err="1"/>
              <a:t>қызметкерлері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1985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ағылшын</a:t>
            </a:r>
            <a:r>
              <a:rPr lang="ru-RU" sz="2000" dirty="0"/>
              <a:t> </a:t>
            </a:r>
            <a:r>
              <a:rPr lang="ru-RU" sz="2000" dirty="0" err="1"/>
              <a:t>тілінің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лексикасын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компьютерлік</a:t>
            </a:r>
            <a:r>
              <a:rPr lang="ru-RU" sz="2000" dirty="0"/>
              <a:t> </a:t>
            </a:r>
            <a:r>
              <a:rPr lang="ru-RU" sz="2000" dirty="0" err="1"/>
              <a:t>идеографиялық</a:t>
            </a:r>
            <a:r>
              <a:rPr lang="ru-RU" sz="2000" dirty="0"/>
              <a:t> </a:t>
            </a:r>
            <a:r>
              <a:rPr lang="ru-RU" sz="2000" dirty="0" err="1"/>
              <a:t>сөздікті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қызметін</a:t>
            </a:r>
            <a:r>
              <a:rPr lang="ru-RU" sz="2000" dirty="0"/>
              <a:t> </a:t>
            </a:r>
            <a:r>
              <a:rPr lang="ru-RU" sz="2000" dirty="0" err="1"/>
              <a:t>бастаған</a:t>
            </a:r>
            <a:r>
              <a:rPr lang="ru-RU" sz="2000" dirty="0"/>
              <a:t> Миллер. </a:t>
            </a:r>
            <a:r>
              <a:rPr lang="ru-RU" sz="2000" dirty="0" err="1"/>
              <a:t>Алдымен</a:t>
            </a:r>
            <a:r>
              <a:rPr lang="ru-RU" sz="2000" dirty="0"/>
              <a:t> </a:t>
            </a:r>
            <a:r>
              <a:rPr lang="ru-RU" sz="2000" dirty="0" err="1"/>
              <a:t>компьютерлік</a:t>
            </a:r>
            <a:r>
              <a:rPr lang="ru-RU" sz="2000" dirty="0"/>
              <a:t> </a:t>
            </a:r>
            <a:r>
              <a:rPr lang="ru-RU" sz="2000" dirty="0" err="1"/>
              <a:t>презентацияның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/>
              <a:t>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қолдану</a:t>
            </a:r>
            <a:r>
              <a:rPr lang="ru-RU" sz="2000" dirty="0"/>
              <a:t> </a:t>
            </a:r>
            <a:r>
              <a:rPr lang="ru-RU" sz="2000" dirty="0" err="1"/>
              <a:t>әрекетін</a:t>
            </a:r>
            <a:r>
              <a:rPr lang="ru-RU" sz="2000" dirty="0"/>
              <a:t> </a:t>
            </a:r>
            <a:r>
              <a:rPr lang="ru-RU" sz="2000" dirty="0" err="1"/>
              <a:t>модельдеу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, </a:t>
            </a:r>
            <a:r>
              <a:rPr lang="ru-RU" sz="2000" dirty="0" err="1"/>
              <a:t>нәтижесінде</a:t>
            </a:r>
            <a:r>
              <a:rPr lang="ru-RU" sz="2000" dirty="0"/>
              <a:t> </a:t>
            </a:r>
            <a:r>
              <a:rPr lang="ru-RU" sz="2000" dirty="0" err="1"/>
              <a:t>құрылыста</a:t>
            </a:r>
            <a:r>
              <a:rPr lang="ru-RU" sz="2000" dirty="0"/>
              <a:t> АҚШ </a:t>
            </a:r>
            <a:r>
              <a:rPr lang="ru-RU" sz="2000" dirty="0" err="1"/>
              <a:t>ғылымының</a:t>
            </a:r>
            <a:r>
              <a:rPr lang="ru-RU" sz="2000" dirty="0"/>
              <a:t> </a:t>
            </a:r>
            <a:r>
              <a:rPr lang="ru-RU" sz="2000" dirty="0" err="1"/>
              <a:t>өкілдері</a:t>
            </a:r>
            <a:r>
              <a:rPr lang="ru-RU" sz="2000" dirty="0"/>
              <a:t> </a:t>
            </a:r>
            <a:r>
              <a:rPr lang="ru-RU" sz="2000" dirty="0" err="1"/>
              <a:t>психолингвистикалық</a:t>
            </a:r>
            <a:r>
              <a:rPr lang="ru-RU" sz="2000" dirty="0"/>
              <a:t> </a:t>
            </a:r>
            <a:r>
              <a:rPr lang="ru-RU" sz="2000" dirty="0" err="1"/>
              <a:t>әдістердің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түрлерін</a:t>
            </a:r>
            <a:r>
              <a:rPr lang="ru-RU" sz="2000" dirty="0"/>
              <a:t> </a:t>
            </a:r>
            <a:r>
              <a:rPr lang="ru-RU" sz="2000" dirty="0" err="1"/>
              <a:t>қарқынды</a:t>
            </a:r>
            <a:r>
              <a:rPr lang="ru-RU" sz="2000" dirty="0"/>
              <a:t> </a:t>
            </a:r>
            <a:r>
              <a:rPr lang="ru-RU" sz="2000" dirty="0" err="1"/>
              <a:t>қолданды</a:t>
            </a:r>
            <a:r>
              <a:rPr lang="ru-RU" sz="2000" dirty="0"/>
              <a:t>.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жұмысының</a:t>
            </a:r>
            <a:r>
              <a:rPr lang="ru-RU" sz="2000" dirty="0"/>
              <a:t> </a:t>
            </a:r>
            <a:r>
              <a:rPr lang="ru-RU" sz="2000" dirty="0" err="1"/>
              <a:t>нәтижесі</a:t>
            </a:r>
            <a:r>
              <a:rPr lang="ru-RU" sz="2000" dirty="0"/>
              <a:t> </a:t>
            </a:r>
            <a:r>
              <a:rPr lang="en-US" sz="2000" dirty="0"/>
              <a:t>WordNet </a:t>
            </a:r>
            <a:r>
              <a:rPr lang="ru-RU" sz="2000" dirty="0" err="1"/>
              <a:t>лексикалық-семантикалық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950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2A5811-B322-497B-B4CB-03E61094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err="1"/>
              <a:t>Принстон</a:t>
            </a:r>
            <a:r>
              <a:rPr lang="ru-RU" sz="2000" dirty="0"/>
              <a:t> </a:t>
            </a:r>
            <a:r>
              <a:rPr lang="en-US" sz="2000" dirty="0"/>
              <a:t>WordNet 4 </a:t>
            </a:r>
            <a:r>
              <a:rPr lang="ru-RU" sz="2000" dirty="0" err="1"/>
              <a:t>бөлек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базасынан</a:t>
            </a:r>
            <a:r>
              <a:rPr lang="ru-RU" sz="2000" dirty="0"/>
              <a:t> </a:t>
            </a:r>
            <a:r>
              <a:rPr lang="ru-RU" sz="2000" dirty="0" err="1"/>
              <a:t>жасалған</a:t>
            </a:r>
            <a:r>
              <a:rPr lang="ru-RU" sz="2000" dirty="0"/>
              <a:t>: </a:t>
            </a:r>
            <a:r>
              <a:rPr lang="ru-RU" sz="2000" dirty="0" err="1"/>
              <a:t>зат</a:t>
            </a:r>
            <a:r>
              <a:rPr lang="ru-RU" sz="2000" dirty="0"/>
              <a:t> </a:t>
            </a:r>
            <a:r>
              <a:rPr lang="ru-RU" sz="2000" dirty="0" err="1"/>
              <a:t>есімдер</a:t>
            </a:r>
            <a:r>
              <a:rPr lang="ru-RU" sz="2000" dirty="0"/>
              <a:t> </a:t>
            </a:r>
            <a:r>
              <a:rPr lang="ru-RU" sz="2000" dirty="0" err="1"/>
              <a:t>блогы</a:t>
            </a:r>
            <a:r>
              <a:rPr lang="ru-RU" sz="2000" dirty="0"/>
              <a:t>, </a:t>
            </a:r>
            <a:r>
              <a:rPr lang="ru-RU" sz="2000" dirty="0" err="1"/>
              <a:t>етістіктер</a:t>
            </a:r>
            <a:r>
              <a:rPr lang="ru-RU" sz="2000" dirty="0"/>
              <a:t> </a:t>
            </a:r>
            <a:r>
              <a:rPr lang="ru-RU" sz="2000" dirty="0" err="1"/>
              <a:t>блогы</a:t>
            </a:r>
            <a:r>
              <a:rPr lang="ru-RU" sz="2000" dirty="0"/>
              <a:t>, сын </a:t>
            </a:r>
            <a:r>
              <a:rPr lang="ru-RU" sz="2000" dirty="0" err="1"/>
              <a:t>есімдер</a:t>
            </a:r>
            <a:r>
              <a:rPr lang="ru-RU" sz="2000" dirty="0"/>
              <a:t> </a:t>
            </a:r>
            <a:r>
              <a:rPr lang="ru-RU" sz="2000" dirty="0" err="1"/>
              <a:t>блогы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үстеулер</a:t>
            </a:r>
            <a:r>
              <a:rPr lang="ru-RU" sz="2000" dirty="0"/>
              <a:t> </a:t>
            </a:r>
            <a:r>
              <a:rPr lang="ru-RU" sz="2000" dirty="0" err="1"/>
              <a:t>блогы</a:t>
            </a:r>
            <a:r>
              <a:rPr lang="ru-RU" sz="2000" dirty="0"/>
              <a:t>. </a:t>
            </a:r>
            <a:r>
              <a:rPr lang="en-US" sz="2000" dirty="0"/>
              <a:t>WordNet </a:t>
            </a:r>
            <a:r>
              <a:rPr lang="ru-RU" sz="2000" dirty="0" err="1"/>
              <a:t>сөздігіндегі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құрылымдық</a:t>
            </a:r>
            <a:r>
              <a:rPr lang="ru-RU" sz="2000" dirty="0"/>
              <a:t> </a:t>
            </a:r>
            <a:r>
              <a:rPr lang="ru-RU" sz="2000" dirty="0" err="1"/>
              <a:t>бөлім-сөздік</a:t>
            </a:r>
            <a:r>
              <a:rPr lang="ru-RU" sz="2000" dirty="0"/>
              <a:t> </a:t>
            </a:r>
            <a:r>
              <a:rPr lang="ru-RU" sz="2000" dirty="0" err="1"/>
              <a:t>түрін</a:t>
            </a:r>
            <a:r>
              <a:rPr lang="ru-RU" sz="2000" dirty="0"/>
              <a:t> </a:t>
            </a:r>
            <a:r>
              <a:rPr lang="ru-RU" sz="2000" dirty="0" err="1"/>
              <a:t>қалыпты</a:t>
            </a:r>
            <a:r>
              <a:rPr lang="ru-RU" sz="2000" dirty="0"/>
              <a:t> </a:t>
            </a:r>
            <a:r>
              <a:rPr lang="ru-RU" sz="2000" dirty="0" err="1"/>
              <a:t>анықтайтын</a:t>
            </a:r>
            <a:r>
              <a:rPr lang="ru-RU" sz="2000" dirty="0"/>
              <a:t> </a:t>
            </a:r>
            <a:r>
              <a:rPr lang="ru-RU" sz="2000" dirty="0" err="1"/>
              <a:t>синонимдік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(</a:t>
            </a:r>
            <a:r>
              <a:rPr lang="ru-RU" sz="2000" dirty="0" err="1"/>
              <a:t>синсет</a:t>
            </a:r>
            <a:r>
              <a:rPr lang="ru-RU" sz="2000" dirty="0" smtClean="0"/>
              <a:t>).</a:t>
            </a:r>
          </a:p>
          <a:p>
            <a:pPr lvl="0"/>
            <a:r>
              <a:rPr lang="ru-RU" sz="2000" dirty="0" err="1" smtClean="0"/>
              <a:t>Сөздер</a:t>
            </a:r>
            <a:r>
              <a:rPr lang="ru-RU" sz="2000" dirty="0" smtClean="0"/>
              <a:t> </a:t>
            </a:r>
            <a:r>
              <a:rPr lang="ru-RU" sz="2000" dirty="0"/>
              <a:t>мен </a:t>
            </a:r>
            <a:r>
              <a:rPr lang="ru-RU" sz="2000" dirty="0" err="1"/>
              <a:t>синсеттер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парадигматикалық</a:t>
            </a:r>
            <a:r>
              <a:rPr lang="ru-RU" sz="2000" dirty="0"/>
              <a:t> </a:t>
            </a:r>
            <a:r>
              <a:rPr lang="ru-RU" sz="2000" dirty="0" err="1"/>
              <a:t>қатынастармен</a:t>
            </a:r>
            <a:r>
              <a:rPr lang="ru-RU" sz="2000" dirty="0"/>
              <a:t> </a:t>
            </a:r>
            <a:r>
              <a:rPr lang="ru-RU" sz="2000" dirty="0" err="1"/>
              <a:t>біріктірілген</a:t>
            </a:r>
            <a:r>
              <a:rPr lang="ru-RU" sz="2000" dirty="0"/>
              <a:t>. Синонимия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Одағында</a:t>
            </a:r>
            <a:r>
              <a:rPr lang="ru-RU" sz="2000" dirty="0"/>
              <a:t> </a:t>
            </a:r>
            <a:r>
              <a:rPr lang="ru-RU" sz="2000" dirty="0" err="1"/>
              <a:t>эквиваленттік</a:t>
            </a:r>
            <a:r>
              <a:rPr lang="ru-RU" sz="2000" dirty="0"/>
              <a:t> класс-</a:t>
            </a:r>
            <a:r>
              <a:rPr lang="ru-RU" sz="2000" dirty="0" err="1"/>
              <a:t>синсетте</a:t>
            </a:r>
            <a:r>
              <a:rPr lang="ru-RU" sz="2000" dirty="0"/>
              <a:t> </a:t>
            </a:r>
            <a:r>
              <a:rPr lang="ru-RU" sz="2000" dirty="0" err="1"/>
              <a:t>көрсетіледі</a:t>
            </a:r>
            <a:r>
              <a:rPr lang="ru-RU" sz="2000" dirty="0"/>
              <a:t>. </a:t>
            </a:r>
            <a:r>
              <a:rPr lang="ru-RU" sz="2000" dirty="0" err="1"/>
              <a:t>Синсеттерде</a:t>
            </a:r>
            <a:r>
              <a:rPr lang="ru-RU" sz="2000" dirty="0"/>
              <a:t> </a:t>
            </a:r>
            <a:r>
              <a:rPr lang="ru-RU" sz="2000" dirty="0" err="1"/>
              <a:t>парадигматикалық</a:t>
            </a:r>
            <a:r>
              <a:rPr lang="ru-RU" sz="2000" dirty="0"/>
              <a:t> </a:t>
            </a:r>
            <a:r>
              <a:rPr lang="ru-RU" sz="2000" dirty="0" err="1"/>
              <a:t>істер</a:t>
            </a:r>
            <a:r>
              <a:rPr lang="ru-RU" sz="2000" dirty="0"/>
              <a:t> </a:t>
            </a:r>
            <a:r>
              <a:rPr lang="ru-RU" sz="2000" dirty="0" err="1"/>
              <a:t>белгіленеді</a:t>
            </a:r>
            <a:r>
              <a:rPr lang="ru-RU" sz="2000" dirty="0"/>
              <a:t>: </a:t>
            </a:r>
            <a:r>
              <a:rPr lang="ru-RU" sz="2000" dirty="0" err="1"/>
              <a:t>антонимдік</a:t>
            </a:r>
            <a:r>
              <a:rPr lang="ru-RU" sz="2000" dirty="0"/>
              <a:t>, </a:t>
            </a:r>
            <a:r>
              <a:rPr lang="ru-RU" sz="2000" dirty="0" err="1"/>
              <a:t>гипонимикалық</a:t>
            </a:r>
            <a:r>
              <a:rPr lang="ru-RU" sz="2000" dirty="0"/>
              <a:t>, </a:t>
            </a:r>
            <a:r>
              <a:rPr lang="ru-RU" sz="2000" dirty="0" err="1"/>
              <a:t>меронимикалық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тұжырымның</a:t>
            </a:r>
            <a:r>
              <a:rPr lang="ru-RU" sz="2000" dirty="0"/>
              <a:t> </a:t>
            </a:r>
            <a:r>
              <a:rPr lang="ru-RU" sz="2000" dirty="0" err="1"/>
              <a:t>әртүрлі</a:t>
            </a:r>
            <a:r>
              <a:rPr lang="ru-RU" sz="2000" dirty="0"/>
              <a:t> </a:t>
            </a:r>
            <a:r>
              <a:rPr lang="ru-RU" sz="2000" dirty="0" err="1"/>
              <a:t>түрлері-себеп</a:t>
            </a:r>
            <a:r>
              <a:rPr lang="ru-RU" sz="2000" dirty="0"/>
              <a:t>, </a:t>
            </a:r>
            <a:r>
              <a:rPr lang="ru-RU" sz="2000" dirty="0" err="1" smtClean="0"/>
              <a:t>алдын-алу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183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1CD05A-C7D3-4259-8A21-28D19C4C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1908" y="1617785"/>
            <a:ext cx="9190892" cy="4911969"/>
          </a:xfrm>
        </p:spPr>
        <p:txBody>
          <a:bodyPr/>
          <a:lstStyle/>
          <a:p>
            <a:pPr lvl="0"/>
            <a:r>
              <a:rPr lang="ru-RU" dirty="0" err="1"/>
              <a:t>Тезаурусқа</a:t>
            </a:r>
            <a:r>
              <a:rPr lang="ru-RU" dirty="0"/>
              <a:t> </a:t>
            </a:r>
            <a:r>
              <a:rPr lang="ru-RU" dirty="0" err="1"/>
              <a:t>сұрақ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(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формалары</a:t>
            </a:r>
            <a:r>
              <a:rPr lang="ru-RU" dirty="0"/>
              <a:t>)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қойылады</a:t>
            </a:r>
            <a:r>
              <a:rPr lang="ru-RU" dirty="0"/>
              <a:t>. </a:t>
            </a:r>
            <a:r>
              <a:rPr lang="ru-RU" dirty="0" err="1"/>
              <a:t>Сұралған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көрсетіледі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сөздің</a:t>
            </a:r>
            <a:r>
              <a:rPr lang="ru-RU" dirty="0"/>
              <a:t> (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формасының</a:t>
            </a:r>
            <a:r>
              <a:rPr lang="ru-RU" dirty="0"/>
              <a:t>) </a:t>
            </a:r>
            <a:r>
              <a:rPr lang="ru-RU" dirty="0" err="1"/>
              <a:t>сөйлеудің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бөлігіне</a:t>
            </a:r>
            <a:r>
              <a:rPr lang="ru-RU" dirty="0"/>
              <a:t> </a:t>
            </a:r>
            <a:r>
              <a:rPr lang="ru-RU" dirty="0" err="1"/>
              <a:t>қатысы</a:t>
            </a:r>
            <a:r>
              <a:rPr lang="ru-RU" dirty="0"/>
              <a:t> бар</a:t>
            </a:r>
            <a:r>
              <a:rPr lang="ru-RU" dirty="0" smtClean="0"/>
              <a:t>?;</a:t>
            </a:r>
          </a:p>
          <a:p>
            <a:pPr lvl="0"/>
            <a:r>
              <a:rPr lang="ru-RU" dirty="0" smtClean="0"/>
              <a:t> </a:t>
            </a:r>
            <a:r>
              <a:rPr lang="ru-RU" dirty="0" err="1"/>
              <a:t>сөзді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синонимдік</a:t>
            </a:r>
            <a:r>
              <a:rPr lang="ru-RU" dirty="0"/>
              <a:t> </a:t>
            </a:r>
            <a:r>
              <a:rPr lang="ru-RU" dirty="0" err="1"/>
              <a:t>сызықтардың</a:t>
            </a:r>
            <a:r>
              <a:rPr lang="ru-RU" dirty="0"/>
              <a:t> (</a:t>
            </a:r>
            <a:r>
              <a:rPr lang="ru-RU" dirty="0" err="1"/>
              <a:t>синсеттердің</a:t>
            </a:r>
            <a:r>
              <a:rPr lang="ru-RU" dirty="0"/>
              <a:t>) </a:t>
            </a:r>
            <a:r>
              <a:rPr lang="ru-RU" dirty="0" err="1"/>
              <a:t>тізімі</a:t>
            </a:r>
            <a:r>
              <a:rPr lang="ru-RU" dirty="0"/>
              <a:t> (</a:t>
            </a:r>
            <a:r>
              <a:rPr lang="ru-RU" dirty="0" err="1"/>
              <a:t>сөйлеудің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аясында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синсет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: </a:t>
            </a:r>
            <a:r>
              <a:rPr lang="ru-RU" dirty="0" err="1"/>
              <a:t>сөзді</a:t>
            </a:r>
            <a:r>
              <a:rPr lang="ru-RU" dirty="0"/>
              <a:t> осы </a:t>
            </a:r>
            <a:r>
              <a:rPr lang="ru-RU" dirty="0" err="1"/>
              <a:t>мағынада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мысалдары</a:t>
            </a:r>
            <a:r>
              <a:rPr lang="ru-RU" dirty="0"/>
              <a:t> </a:t>
            </a:r>
            <a:r>
              <a:rPr lang="ru-RU" dirty="0" err="1"/>
              <a:t>келтірілген</a:t>
            </a:r>
            <a:r>
              <a:rPr lang="ru-RU" dirty="0"/>
              <a:t>; </a:t>
            </a:r>
            <a:endParaRPr lang="ru-RU" dirty="0" smtClean="0"/>
          </a:p>
          <a:p>
            <a:pPr lvl="0"/>
            <a:r>
              <a:rPr lang="ru-RU" dirty="0" err="1" smtClean="0"/>
              <a:t>кәдімгі</a:t>
            </a:r>
            <a:r>
              <a:rPr lang="ru-RU" dirty="0" smtClean="0"/>
              <a:t> </a:t>
            </a:r>
            <a:r>
              <a:rPr lang="ru-RU" dirty="0" err="1"/>
              <a:t>типтегі</a:t>
            </a:r>
            <a:r>
              <a:rPr lang="ru-RU" dirty="0"/>
              <a:t> </a:t>
            </a:r>
            <a:r>
              <a:rPr lang="ru-RU" dirty="0" err="1"/>
              <a:t>сөздік</a:t>
            </a:r>
            <a:r>
              <a:rPr lang="ru-RU" dirty="0"/>
              <a:t> </a:t>
            </a:r>
            <a:r>
              <a:rPr lang="ru-RU" dirty="0" err="1"/>
              <a:t>анықтама</a:t>
            </a:r>
            <a:r>
              <a:rPr lang="ru-RU" dirty="0"/>
              <a:t> (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мағынасы</a:t>
            </a:r>
            <a:r>
              <a:rPr lang="ru-RU" dirty="0"/>
              <a:t>) </a:t>
            </a:r>
            <a:r>
              <a:rPr lang="ru-RU" dirty="0" err="1"/>
              <a:t>берілген</a:t>
            </a:r>
            <a:r>
              <a:rPr lang="ru-RU" dirty="0"/>
              <a:t>; </a:t>
            </a:r>
            <a:endParaRPr lang="ru-RU" dirty="0" smtClean="0"/>
          </a:p>
          <a:p>
            <a:pPr lvl="0"/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парадигматикалық</a:t>
            </a:r>
            <a:r>
              <a:rPr lang="ru-RU" dirty="0"/>
              <a:t> </a:t>
            </a:r>
            <a:r>
              <a:rPr lang="ru-RU" dirty="0" err="1"/>
              <a:t>байланыстары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: </a:t>
            </a:r>
            <a:r>
              <a:rPr lang="ru-RU" dirty="0" err="1"/>
              <a:t>гиперонимдер</a:t>
            </a:r>
            <a:r>
              <a:rPr lang="ru-RU" dirty="0"/>
              <a:t>, </a:t>
            </a:r>
            <a:r>
              <a:rPr lang="ru-RU" dirty="0" err="1"/>
              <a:t>гипонимдер</a:t>
            </a:r>
            <a:r>
              <a:rPr lang="ru-RU" dirty="0"/>
              <a:t>, </a:t>
            </a:r>
            <a:r>
              <a:rPr lang="ru-RU" dirty="0" err="1"/>
              <a:t>меронимдер</a:t>
            </a:r>
            <a:r>
              <a:rPr lang="ru-RU" dirty="0"/>
              <a:t>, </a:t>
            </a:r>
            <a:r>
              <a:rPr lang="ru-RU" dirty="0" err="1"/>
              <a:t>холонимдер</a:t>
            </a:r>
            <a:r>
              <a:rPr lang="ru-RU" dirty="0"/>
              <a:t>, </a:t>
            </a:r>
            <a:r>
              <a:rPr lang="ru-RU" dirty="0" err="1"/>
              <a:t>тропонимдер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2321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9056F7-BDD7-4F66-8E0B-79E7D935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/>
              <a:t>WordNet</a:t>
            </a:r>
            <a:r>
              <a:rPr lang="ru-RU" sz="4000" dirty="0"/>
              <a:t>: </a:t>
            </a:r>
            <a:r>
              <a:rPr lang="ru-RU" sz="4000" dirty="0" err="1" smtClean="0"/>
              <a:t>негізгі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принциптері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FA115A9-A6C7-4AB9-AC5B-F606935D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WordNet </a:t>
            </a:r>
            <a:r>
              <a:rPr lang="ru-RU" sz="2000" dirty="0" err="1"/>
              <a:t>негізін</a:t>
            </a:r>
            <a:r>
              <a:rPr lang="ru-RU" sz="2000" dirty="0"/>
              <a:t> </a:t>
            </a:r>
            <a:r>
              <a:rPr lang="ru-RU" sz="2000" dirty="0" err="1"/>
              <a:t>қалаушы</a:t>
            </a:r>
            <a:r>
              <a:rPr lang="ru-RU" sz="2000" dirty="0"/>
              <a:t> Джордж Миллер </a:t>
            </a:r>
            <a:r>
              <a:rPr lang="en-US" sz="2000" dirty="0"/>
              <a:t>WordNet </a:t>
            </a:r>
            <a:r>
              <a:rPr lang="ru-RU" sz="2000" dirty="0" err="1"/>
              <a:t>дамуының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гипотезаларын</a:t>
            </a:r>
            <a:r>
              <a:rPr lang="ru-RU" sz="2000" dirty="0"/>
              <a:t> </a:t>
            </a:r>
            <a:r>
              <a:rPr lang="ru-RU" sz="2000" dirty="0" err="1"/>
              <a:t>келесідей</a:t>
            </a:r>
            <a:r>
              <a:rPr lang="ru-RU" sz="2000" dirty="0"/>
              <a:t> </a:t>
            </a:r>
            <a:r>
              <a:rPr lang="ru-RU" sz="2000" dirty="0" err="1" smtClean="0"/>
              <a:t>тұжырымдайды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бөліну</a:t>
            </a:r>
            <a:r>
              <a:rPr lang="ru-RU" sz="2000" dirty="0" smtClean="0"/>
              <a:t> </a:t>
            </a:r>
            <a:r>
              <a:rPr lang="ru-RU" sz="2000" dirty="0" err="1"/>
              <a:t>гипотезасы</a:t>
            </a:r>
            <a:r>
              <a:rPr lang="ru-RU" sz="2000" dirty="0"/>
              <a:t>: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тілдің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компонентінің</a:t>
            </a:r>
            <a:r>
              <a:rPr lang="ru-RU" sz="2000" dirty="0"/>
              <a:t> </a:t>
            </a:r>
            <a:r>
              <a:rPr lang="ru-RU" sz="2000" dirty="0" err="1"/>
              <a:t>сипаттамасы</a:t>
            </a:r>
            <a:r>
              <a:rPr lang="ru-RU" sz="2000" dirty="0"/>
              <a:t> </a:t>
            </a:r>
            <a:r>
              <a:rPr lang="ru-RU" sz="2000" dirty="0" err="1"/>
              <a:t>бөлек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бөлек</a:t>
            </a:r>
            <a:r>
              <a:rPr lang="ru-RU" sz="2000" dirty="0"/>
              <a:t> </a:t>
            </a:r>
            <a:r>
              <a:rPr lang="ru-RU" sz="2000" dirty="0" err="1"/>
              <a:t>зерттелуі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"</a:t>
            </a:r>
            <a:r>
              <a:rPr lang="ru-RU" sz="2000" dirty="0" err="1"/>
              <a:t>үлгі</a:t>
            </a:r>
            <a:r>
              <a:rPr lang="ru-RU" sz="2000" dirty="0"/>
              <a:t>" </a:t>
            </a:r>
            <a:r>
              <a:rPr lang="ru-RU" sz="2000" dirty="0" err="1"/>
              <a:t>гипотезасы</a:t>
            </a:r>
            <a:r>
              <a:rPr lang="ru-RU" sz="2000" dirty="0"/>
              <a:t> (</a:t>
            </a:r>
            <a:r>
              <a:rPr lang="en-US" sz="2000" dirty="0"/>
              <a:t>patterning hypothesis): </a:t>
            </a:r>
            <a:r>
              <a:rPr lang="ru-RU" sz="2000" dirty="0" err="1"/>
              <a:t>тілдің</a:t>
            </a:r>
            <a:r>
              <a:rPr lang="ru-RU" sz="2000" dirty="0"/>
              <a:t> </a:t>
            </a:r>
            <a:r>
              <a:rPr lang="ru-RU" sz="2000" dirty="0" err="1"/>
              <a:t>көптеген</a:t>
            </a:r>
            <a:r>
              <a:rPr lang="ru-RU" sz="2000" dirty="0"/>
              <a:t> </a:t>
            </a:r>
            <a:r>
              <a:rPr lang="ru-RU" sz="2000" dirty="0" err="1"/>
              <a:t>сөздеріне</a:t>
            </a:r>
            <a:r>
              <a:rPr lang="ru-RU" sz="2000" dirty="0"/>
              <a:t> </a:t>
            </a:r>
            <a:r>
              <a:rPr lang="ru-RU" sz="2000" dirty="0" err="1"/>
              <a:t>қолдануға</a:t>
            </a:r>
            <a:r>
              <a:rPr lang="ru-RU" sz="2000" dirty="0"/>
              <a:t> </a:t>
            </a:r>
            <a:r>
              <a:rPr lang="ru-RU" sz="2000" dirty="0" err="1"/>
              <a:t>болатын</a:t>
            </a:r>
            <a:r>
              <a:rPr lang="ru-RU" sz="2000" dirty="0"/>
              <a:t> </a:t>
            </a:r>
            <a:r>
              <a:rPr lang="ru-RU" sz="2000" dirty="0" err="1"/>
              <a:t>сөздердің</a:t>
            </a:r>
            <a:r>
              <a:rPr lang="ru-RU" sz="2000" dirty="0"/>
              <a:t> </a:t>
            </a:r>
            <a:r>
              <a:rPr lang="ru-RU" sz="2000" dirty="0" err="1"/>
              <a:t>ресми</a:t>
            </a:r>
            <a:r>
              <a:rPr lang="ru-RU" sz="2000" dirty="0"/>
              <a:t> </a:t>
            </a:r>
            <a:r>
              <a:rPr lang="ru-RU" sz="2000" dirty="0" err="1"/>
              <a:t>сипаттамасы</a:t>
            </a:r>
            <a:r>
              <a:rPr lang="ru-RU" sz="2000" dirty="0"/>
              <a:t> бар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жабу </a:t>
            </a:r>
            <a:r>
              <a:rPr lang="ru-RU" sz="2000" dirty="0" err="1"/>
              <a:t>гипотезасы</a:t>
            </a:r>
            <a:r>
              <a:rPr lang="ru-RU" sz="2000" dirty="0"/>
              <a:t> (</a:t>
            </a:r>
            <a:r>
              <a:rPr lang="en-US" sz="2000" dirty="0"/>
              <a:t>comprehensiveness hypothesis): </a:t>
            </a:r>
            <a:endParaRPr lang="kk-KZ" sz="2000" dirty="0" smtClean="0"/>
          </a:p>
          <a:p>
            <a:r>
              <a:rPr lang="ru-RU" sz="2000" dirty="0" err="1" smtClean="0"/>
              <a:t>Автоматты</a:t>
            </a:r>
            <a:r>
              <a:rPr lang="ru-RU" sz="2000" dirty="0" smtClean="0"/>
              <a:t> </a:t>
            </a:r>
            <a:r>
              <a:rPr lang="ru-RU" sz="2000" dirty="0" err="1"/>
              <a:t>мәтінді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қосымшаларында</a:t>
            </a:r>
            <a:r>
              <a:rPr lang="ru-RU" sz="2000" dirty="0"/>
              <a:t> </a:t>
            </a:r>
            <a:r>
              <a:rPr lang="ru-RU" sz="2000" dirty="0" err="1"/>
              <a:t>компьютерлік</a:t>
            </a:r>
            <a:r>
              <a:rPr lang="ru-RU" sz="2000" dirty="0"/>
              <a:t> </a:t>
            </a:r>
            <a:r>
              <a:rPr lang="ru-RU" sz="2000" dirty="0" err="1"/>
              <a:t>сөздікті</a:t>
            </a:r>
            <a:r>
              <a:rPr lang="ru-RU" sz="2000" dirty="0"/>
              <a:t> </a:t>
            </a:r>
            <a:r>
              <a:rPr lang="ru-RU" sz="2000" dirty="0" err="1"/>
              <a:t>тиімді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мұндай</a:t>
            </a:r>
            <a:r>
              <a:rPr lang="ru-RU" sz="2000" dirty="0"/>
              <a:t> </a:t>
            </a:r>
            <a:r>
              <a:rPr lang="ru-RU" sz="2000" dirty="0" err="1"/>
              <a:t>сөздіктер</a:t>
            </a:r>
            <a:r>
              <a:rPr lang="ru-RU" sz="2000" dirty="0"/>
              <a:t> </a:t>
            </a:r>
            <a:r>
              <a:rPr lang="ru-RU" sz="2000" dirty="0" err="1"/>
              <a:t>өте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31424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b0879af-3eba-417a-a55a-ffe6dcd6ca77"/>
    <ds:schemaRef ds:uri="6dc4bcd6-49db-4c07-9060-8acfc67cef9f"/>
    <ds:schemaRef ds:uri="http://schemas.microsoft.com/sharepoint/v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601</Words>
  <Application>Microsoft Office PowerPoint</Application>
  <PresentationFormat>Произвольный</PresentationFormat>
  <Paragraphs>39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tf22874644</vt:lpstr>
      <vt:lpstr>Тілдік ресурстар</vt:lpstr>
      <vt:lpstr> </vt:lpstr>
      <vt:lpstr> WWW-желісінің даму сатылары:</vt:lpstr>
      <vt:lpstr>Этика міндеттері:</vt:lpstr>
      <vt:lpstr>Презентация PowerPoint</vt:lpstr>
      <vt:lpstr>Презентация PowerPoint</vt:lpstr>
      <vt:lpstr>Презентация PowerPoint</vt:lpstr>
      <vt:lpstr>Презентация PowerPoint</vt:lpstr>
      <vt:lpstr>WordNet: негізгі принциптері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